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828" r:id="rId2"/>
    <p:sldMasterId id="2147483871" r:id="rId3"/>
    <p:sldMasterId id="2147483966" r:id="rId4"/>
  </p:sldMasterIdLst>
  <p:notesMasterIdLst>
    <p:notesMasterId r:id="rId15"/>
  </p:notesMasterIdLst>
  <p:sldIdLst>
    <p:sldId id="256" r:id="rId5"/>
    <p:sldId id="257" r:id="rId6"/>
    <p:sldId id="258" r:id="rId7"/>
    <p:sldId id="296" r:id="rId8"/>
    <p:sldId id="301" r:id="rId9"/>
    <p:sldId id="300" r:id="rId10"/>
    <p:sldId id="299" r:id="rId11"/>
    <p:sldId id="298" r:id="rId12"/>
    <p:sldId id="297" r:id="rId13"/>
    <p:sldId id="287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257A5-6E03-4981-B3A3-D62445C83DA2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52905-DD8D-4F61-98BD-F5DF5CC06F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33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482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9614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611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397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4767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8792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6686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1338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006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552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643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206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153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1604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663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2593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3113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47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06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9868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308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648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501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6616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4219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598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042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4622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3392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14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30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45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3467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92761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002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0277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377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45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64901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067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0816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7547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893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15144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3592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0523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73594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1693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215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7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4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4797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673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220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74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35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004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C8AB3E6-CF75-4834-87AD-C1A0F9BB7B7B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E51895E-B9D0-45B8-8FCB-6ADC3E3F11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865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Teelttechnisch</a:t>
            </a:r>
            <a:r>
              <a:rPr lang="nl-NL" dirty="0" smtClean="0"/>
              <a:t> management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Optimaliseren teeltplanning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72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1136" y="954859"/>
            <a:ext cx="7729728" cy="1188720"/>
          </a:xfrm>
        </p:spPr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31136" y="2638044"/>
            <a:ext cx="6835591" cy="358245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Geef aan, welke vlottende productiemiddelen er op je bedrijf zijn, welke arbeidskosten er allemaal zijn, welke diensten van derden er worden ingezet en welke duurzame productiemiddelen er aanwezig zijn. </a:t>
            </a:r>
          </a:p>
          <a:p>
            <a:pPr marL="0" indent="0">
              <a:buNone/>
            </a:pPr>
            <a:r>
              <a:rPr lang="nl-NL" dirty="0"/>
              <a:t>Probeer met de bovenstaande gegevens een zo goed mogelijke kostprijs voor je product te maken.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905" y="4046520"/>
            <a:ext cx="3657917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9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Les 1: Het voorbeeldbedrijf</a:t>
            </a:r>
          </a:p>
          <a:p>
            <a:r>
              <a:rPr lang="nl-NL" dirty="0" smtClean="0"/>
              <a:t>Les 2: Planning en teelt</a:t>
            </a:r>
          </a:p>
          <a:p>
            <a:r>
              <a:rPr lang="nl-NL" dirty="0" smtClean="0"/>
              <a:t>Les 3: Planning en ruimte</a:t>
            </a:r>
          </a:p>
          <a:p>
            <a:r>
              <a:rPr lang="nl-NL" dirty="0" smtClean="0"/>
              <a:t>Les 4: Planning en tijd</a:t>
            </a:r>
          </a:p>
          <a:p>
            <a:r>
              <a:rPr lang="nl-NL" dirty="0" smtClean="0"/>
              <a:t>Les 5: Planning en arbeid</a:t>
            </a:r>
          </a:p>
          <a:p>
            <a:r>
              <a:rPr lang="nl-NL" b="1" dirty="0" smtClean="0"/>
              <a:t>Les 6: Planning en opbrengst</a:t>
            </a:r>
          </a:p>
          <a:p>
            <a:r>
              <a:rPr lang="nl-NL" dirty="0" smtClean="0"/>
              <a:t>Les 7: Samenvatting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034" y="3924608"/>
            <a:ext cx="4048125" cy="2686050"/>
          </a:xfrm>
          <a:prstGeom prst="rect">
            <a:avLst/>
          </a:prstGeom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165058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31136" y="2638044"/>
            <a:ext cx="7637693" cy="3840815"/>
          </a:xfrm>
        </p:spPr>
        <p:txBody>
          <a:bodyPr>
            <a:normAutofit/>
          </a:bodyPr>
          <a:lstStyle/>
          <a:p>
            <a:r>
              <a:rPr lang="nl-NL" sz="2600" dirty="0" smtClean="0"/>
              <a:t>Wat hebben we vorige weken gedaan?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46" y="4558451"/>
            <a:ext cx="3387240" cy="2395162"/>
          </a:xfrm>
          <a:prstGeom prst="rect">
            <a:avLst/>
          </a:prstGeom>
          <a:effectLst>
            <a:softEdge rad="4318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3415" y="4047305"/>
            <a:ext cx="3629840" cy="2686283"/>
          </a:xfrm>
          <a:prstGeom prst="rect">
            <a:avLst/>
          </a:prstGeom>
          <a:effectLst>
            <a:softEdge rad="381000"/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5770" y="3252788"/>
            <a:ext cx="3605212" cy="3605212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26047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1136" y="954859"/>
            <a:ext cx="7729728" cy="1188720"/>
          </a:xfrm>
        </p:spPr>
        <p:txBody>
          <a:bodyPr>
            <a:normAutofit/>
          </a:bodyPr>
          <a:lstStyle/>
          <a:p>
            <a:r>
              <a:rPr lang="nl-NL" dirty="0" smtClean="0"/>
              <a:t>Planning en </a:t>
            </a:r>
            <a:r>
              <a:rPr lang="nl-NL" dirty="0" smtClean="0"/>
              <a:t>opbrengst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31136" y="2638044"/>
            <a:ext cx="6835591" cy="358245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Per teelt moet je op de hoogte zijn van de opbrengsten en de toegerekende kosten. Je moet met andere worden kunnen beschikken over saldobegrotingen.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Het </a:t>
            </a:r>
            <a:r>
              <a:rPr lang="nl-NL" dirty="0"/>
              <a:t>saldo is de verwachte opbrengst minus de toegerekende kosten (de kosten die direct toe te schrijven zijn aan de teelt, zoals potten, planten en dergelijke).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155" y="2737483"/>
            <a:ext cx="1554615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7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1136" y="954859"/>
            <a:ext cx="7729728" cy="1188720"/>
          </a:xfrm>
        </p:spPr>
        <p:txBody>
          <a:bodyPr>
            <a:normAutofit/>
          </a:bodyPr>
          <a:lstStyle/>
          <a:p>
            <a:r>
              <a:rPr lang="nl-NL" dirty="0" smtClean="0"/>
              <a:t>Planning en </a:t>
            </a:r>
            <a:r>
              <a:rPr lang="nl-NL" dirty="0" smtClean="0"/>
              <a:t>opbrengst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31136" y="2638044"/>
            <a:ext cx="6835591" cy="358245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Door middel van deze begrotingen kan je teelten analyseren op winstgevendheid mits je ook de arbeidskosten kent.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We </a:t>
            </a:r>
            <a:r>
              <a:rPr lang="nl-NL" dirty="0"/>
              <a:t>gaan er daarbij vanuit dat de kosten van de duurzame productiemiddelen (</a:t>
            </a:r>
            <a:r>
              <a:rPr lang="nl-NL" dirty="0" err="1"/>
              <a:t>d.p.m</a:t>
            </a:r>
            <a:r>
              <a:rPr lang="nl-NL" dirty="0"/>
              <a:t>.) en algemene kosten voor iedere teelt gelijk zijn.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De </a:t>
            </a:r>
            <a:r>
              <a:rPr lang="nl-NL" dirty="0"/>
              <a:t>kosten van extra investeringen moeten wel direct aan de teelt toegekend worden.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970" y="2737483"/>
            <a:ext cx="1554615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1136" y="954859"/>
            <a:ext cx="7729728" cy="1188720"/>
          </a:xfrm>
        </p:spPr>
        <p:txBody>
          <a:bodyPr>
            <a:normAutofit/>
          </a:bodyPr>
          <a:lstStyle/>
          <a:p>
            <a:r>
              <a:rPr lang="nl-NL" dirty="0" smtClean="0"/>
              <a:t>Planning en </a:t>
            </a:r>
            <a:r>
              <a:rPr lang="nl-NL" dirty="0" smtClean="0"/>
              <a:t>opbrengst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31136" y="2638044"/>
            <a:ext cx="6835591" cy="358245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Vooral op kleine bedrijven kan het soms verstandig zijn om te kiezen voor maximale teeltopbrengst, ook als dit een enorme arbeidspiek tot gevolg heeft.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Met </a:t>
            </a:r>
            <a:r>
              <a:rPr lang="nl-NL" dirty="0"/>
              <a:t>name kleine gezinsbedrijven moeten profiteren van hun flexibelere arbeidsinzet. In dit geval is de te verwachte veilingopbrengst in een bepaalde periode uitgangspunt bij de planning.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937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7707" y="2903094"/>
            <a:ext cx="3603121" cy="2397713"/>
          </a:xfrm>
          <a:prstGeom prst="rect">
            <a:avLst/>
          </a:prstGeom>
          <a:effectLst>
            <a:softEdge rad="4699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1136" y="954859"/>
            <a:ext cx="7729728" cy="1188720"/>
          </a:xfrm>
        </p:spPr>
        <p:txBody>
          <a:bodyPr>
            <a:normAutofit/>
          </a:bodyPr>
          <a:lstStyle/>
          <a:p>
            <a:r>
              <a:rPr lang="nl-NL" dirty="0" smtClean="0"/>
              <a:t>Planning en </a:t>
            </a:r>
            <a:r>
              <a:rPr lang="nl-NL" dirty="0" smtClean="0"/>
              <a:t>opbrengst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31136" y="2638044"/>
            <a:ext cx="6835591" cy="3582452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In de tuinbouw geen stabiele prijzen. 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Het saldo is afhankelijk van:</a:t>
            </a:r>
          </a:p>
          <a:p>
            <a:r>
              <a:rPr lang="nl-NL" dirty="0" smtClean="0"/>
              <a:t>Geteelde soort</a:t>
            </a:r>
          </a:p>
          <a:p>
            <a:r>
              <a:rPr lang="nl-NL" dirty="0" smtClean="0"/>
              <a:t>Oppotdatum </a:t>
            </a:r>
          </a:p>
          <a:p>
            <a:r>
              <a:rPr lang="nl-NL" dirty="0" err="1" smtClean="0"/>
              <a:t>Potmaat</a:t>
            </a:r>
            <a:endParaRPr lang="nl-NL" dirty="0" smtClean="0"/>
          </a:p>
          <a:p>
            <a:r>
              <a:rPr lang="nl-NL" dirty="0" smtClean="0"/>
              <a:t>Teeltmethode</a:t>
            </a:r>
          </a:p>
          <a:p>
            <a:r>
              <a:rPr lang="nl-NL" dirty="0" smtClean="0"/>
              <a:t>Afzetmethode</a:t>
            </a:r>
          </a:p>
          <a:p>
            <a:r>
              <a:rPr lang="nl-NL" dirty="0" smtClean="0"/>
              <a:t>Temperatuurinstelling 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740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1136" y="954859"/>
            <a:ext cx="7729728" cy="1188720"/>
          </a:xfrm>
        </p:spPr>
        <p:txBody>
          <a:bodyPr>
            <a:normAutofit/>
          </a:bodyPr>
          <a:lstStyle/>
          <a:p>
            <a:r>
              <a:rPr lang="nl-NL" dirty="0" smtClean="0"/>
              <a:t>Planning en </a:t>
            </a:r>
            <a:r>
              <a:rPr lang="nl-NL" dirty="0" smtClean="0"/>
              <a:t>opbrengst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31136" y="2638044"/>
            <a:ext cx="6835591" cy="3582452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Kostensoorten op het bedrijf</a:t>
            </a:r>
          </a:p>
          <a:p>
            <a:r>
              <a:rPr lang="nl-NL" dirty="0" smtClean="0"/>
              <a:t>Vlottende productiemiddelen</a:t>
            </a:r>
          </a:p>
          <a:p>
            <a:r>
              <a:rPr lang="nl-NL" dirty="0" smtClean="0"/>
              <a:t>Arbeid </a:t>
            </a:r>
          </a:p>
          <a:p>
            <a:r>
              <a:rPr lang="nl-NL" dirty="0" smtClean="0"/>
              <a:t>Diensten van derden</a:t>
            </a:r>
          </a:p>
          <a:p>
            <a:r>
              <a:rPr lang="nl-NL" dirty="0" smtClean="0"/>
              <a:t>Duurzame productiemiddelen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022" y="2612505"/>
            <a:ext cx="2127688" cy="181676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17" y="2663583"/>
            <a:ext cx="2442693" cy="244269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6367" y="2638044"/>
            <a:ext cx="2468232" cy="246823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4194" y="5259356"/>
            <a:ext cx="6955031" cy="15182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8931" y="2663582"/>
            <a:ext cx="5954698" cy="419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1136" y="954859"/>
            <a:ext cx="7729728" cy="1188720"/>
          </a:xfrm>
        </p:spPr>
        <p:txBody>
          <a:bodyPr>
            <a:normAutofit/>
          </a:bodyPr>
          <a:lstStyle/>
          <a:p>
            <a:r>
              <a:rPr lang="nl-NL" dirty="0" smtClean="0"/>
              <a:t>Planning en </a:t>
            </a:r>
            <a:r>
              <a:rPr lang="nl-NL" dirty="0" smtClean="0"/>
              <a:t>opbrengst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31136" y="2638044"/>
            <a:ext cx="6835591" cy="3582452"/>
          </a:xfrm>
        </p:spPr>
        <p:txBody>
          <a:bodyPr/>
          <a:lstStyle/>
          <a:p>
            <a:r>
              <a:rPr lang="nl-NL" dirty="0"/>
              <a:t>De kosten die bij duurzame productiemiddelen worden gemaakt bestaan uit drie onderdelen:</a:t>
            </a:r>
            <a:endParaRPr lang="nl-NL" sz="2400" dirty="0"/>
          </a:p>
          <a:p>
            <a:pPr lvl="3"/>
            <a:r>
              <a:rPr lang="nl-NL" dirty="0"/>
              <a:t>Afschrijvingskosten</a:t>
            </a:r>
            <a:endParaRPr lang="nl-NL" sz="2000" dirty="0"/>
          </a:p>
          <a:p>
            <a:pPr lvl="3"/>
            <a:r>
              <a:rPr lang="nl-NL" dirty="0"/>
              <a:t>Rentekosten</a:t>
            </a:r>
            <a:endParaRPr lang="nl-NL" sz="2000" dirty="0"/>
          </a:p>
          <a:p>
            <a:pPr lvl="3"/>
            <a:r>
              <a:rPr lang="nl-NL" dirty="0"/>
              <a:t>Onderhoudskosten</a:t>
            </a:r>
            <a:endParaRPr lang="nl-NL" sz="20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94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572</TotalTime>
  <Words>344</Words>
  <Application>Microsoft Office PowerPoint</Application>
  <PresentationFormat>Breedbeeld</PresentationFormat>
  <Paragraphs>55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Gill Sans MT</vt:lpstr>
      <vt:lpstr>Wingdings 2</vt:lpstr>
      <vt:lpstr>HDOfficeLightV0</vt:lpstr>
      <vt:lpstr>1_HDOfficeLightV0</vt:lpstr>
      <vt:lpstr>2_HDOfficeLightV0</vt:lpstr>
      <vt:lpstr>Parcel</vt:lpstr>
      <vt:lpstr>Teelttechnisch management</vt:lpstr>
      <vt:lpstr>Planning</vt:lpstr>
      <vt:lpstr>Terugblik</vt:lpstr>
      <vt:lpstr>Planning en opbrengst</vt:lpstr>
      <vt:lpstr>Planning en opbrengst</vt:lpstr>
      <vt:lpstr>Planning en opbrengst</vt:lpstr>
      <vt:lpstr>Planning en opbrengst</vt:lpstr>
      <vt:lpstr>Planning en opbrengst</vt:lpstr>
      <vt:lpstr>Planning en opbrengst</vt:lpstr>
      <vt:lpstr>Opdracht</vt:lpstr>
    </vt:vector>
  </TitlesOfParts>
  <Company>GroeneWelle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Teelttechnisch management</dc:title>
  <dc:creator>Robert Soesman</dc:creator>
  <cp:lastModifiedBy>Robert Soesman</cp:lastModifiedBy>
  <cp:revision>124</cp:revision>
  <cp:lastPrinted>2019-01-16T10:59:57Z</cp:lastPrinted>
  <dcterms:created xsi:type="dcterms:W3CDTF">2019-01-16T09:38:13Z</dcterms:created>
  <dcterms:modified xsi:type="dcterms:W3CDTF">2019-02-26T08:56:09Z</dcterms:modified>
</cp:coreProperties>
</file>